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64" r:id="rId5"/>
    <p:sldId id="258" r:id="rId6"/>
    <p:sldId id="265" r:id="rId7"/>
    <p:sldId id="259" r:id="rId8"/>
    <p:sldId id="274" r:id="rId9"/>
    <p:sldId id="260" r:id="rId10"/>
    <p:sldId id="261" r:id="rId11"/>
    <p:sldId id="262" r:id="rId12"/>
    <p:sldId id="272" r:id="rId13"/>
    <p:sldId id="273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4843"/>
    <p:restoredTop sz="90902"/>
  </p:normalViewPr>
  <p:slideViewPr>
    <p:cSldViewPr>
      <p:cViewPr varScale="1">
        <p:scale>
          <a:sx n="70" d="100"/>
          <a:sy n="70" d="100"/>
        </p:scale>
        <p:origin x="7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C61BFE-B365-1647-B360-73D67FFCBB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0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5B3CE8-4808-074F-AD35-AF407F5DC1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6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90D2A24-3C2F-1940-B8EF-C8F8F436EB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6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4758C2-02EE-E846-A166-D8214795BB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8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9462866-D22A-1B4D-9D9F-AAD5986053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8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B044A7B-10C4-D546-A0FD-B97156415B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3F77A4A-DAB6-8145-8767-987BF07213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2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AE91D1-094C-E746-8E94-64AEAF0A3C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3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7E407AF-99DC-C743-AC54-5620E2CE8B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1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F12874-4DCE-EC48-A0C3-D553EE34B5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3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79F59CF-435D-0A41-92ED-ED62276179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8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erson walking on a train track&#10;&#10;Description automatically generated with low confidence">
            <a:extLst>
              <a:ext uri="{FF2B5EF4-FFF2-40B4-BE49-F238E27FC236}">
                <a16:creationId xmlns:a16="http://schemas.microsoft.com/office/drawing/2014/main" id="{42304044-DDFF-409D-083E-C91201175B0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003406" y="5391053"/>
            <a:ext cx="913604" cy="1294272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FCA4140B-B540-DD16-FB47-A0C2814532B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51520" y="5733256"/>
            <a:ext cx="952069" cy="952069"/>
          </a:xfrm>
          <a:prstGeom prst="rect">
            <a:avLst/>
          </a:prstGeom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id="{C1457E79-1E39-A588-E6ED-DDDDC76C003F}"/>
              </a:ext>
            </a:extLst>
          </p:cNvPr>
          <p:cNvSpPr txBox="1"/>
          <p:nvPr userDrawn="1"/>
        </p:nvSpPr>
        <p:spPr>
          <a:xfrm>
            <a:off x="1723177" y="6364473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/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© Chris Cooper and CM Hall 2023, Goodfellow Publishers Ltd.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i="1" dirty="0"/>
              <a:t>Contemporary Tourism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Governing the Contemporary Tourism Product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Regulation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Policy types:</a:t>
            </a:r>
          </a:p>
          <a:p>
            <a:pPr lvl="1"/>
            <a:r>
              <a:rPr lang="en-US"/>
              <a:t>Regulatory</a:t>
            </a:r>
          </a:p>
          <a:p>
            <a:pPr lvl="1"/>
            <a:r>
              <a:rPr lang="en-US"/>
              <a:t>Self regulatory</a:t>
            </a:r>
          </a:p>
          <a:p>
            <a:pPr lvl="1"/>
            <a:r>
              <a:rPr lang="en-US"/>
              <a:t>Distributive</a:t>
            </a:r>
          </a:p>
          <a:p>
            <a:pPr lvl="1"/>
            <a:r>
              <a:rPr lang="en-US"/>
              <a:t>Re-distributive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Partnerships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568952" cy="4251176"/>
          </a:xfrm>
        </p:spPr>
        <p:txBody>
          <a:bodyPr/>
          <a:lstStyle/>
          <a:p>
            <a:r>
              <a:rPr lang="en-US" dirty="0"/>
              <a:t>Partnerships designed to</a:t>
            </a:r>
            <a:r>
              <a:rPr lang="ja-JP" altLang="en-US" dirty="0"/>
              <a:t>‘</a:t>
            </a:r>
            <a:r>
              <a:rPr lang="en-US" dirty="0"/>
              <a:t>steer</a:t>
            </a:r>
            <a:r>
              <a:rPr lang="ja-JP" altLang="en-US" dirty="0"/>
              <a:t>’</a:t>
            </a:r>
            <a:r>
              <a:rPr lang="en-US" dirty="0"/>
              <a:t> policy</a:t>
            </a:r>
          </a:p>
          <a:p>
            <a:r>
              <a:rPr lang="en-US" dirty="0"/>
              <a:t>Suggests no single actor can solve issues in tourism</a:t>
            </a:r>
          </a:p>
          <a:p>
            <a:r>
              <a:rPr lang="en-US" dirty="0"/>
              <a:t>Cross sector</a:t>
            </a:r>
          </a:p>
          <a:p>
            <a:r>
              <a:rPr lang="en-US" dirty="0"/>
              <a:t>Potentially allows participation</a:t>
            </a:r>
          </a:p>
          <a:p>
            <a:r>
              <a:rPr lang="en-US" dirty="0"/>
              <a:t>Public-partnerships a major area of formal relationships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C7F4C0-C2B6-D241-47A7-47A0273B2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Public-Private Partnerships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E5C3E283-B647-D7CC-73CE-0C3C2DF99F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2736" y="1675227"/>
            <a:ext cx="5878526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562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D49D3-A904-2DC4-DB30-D3E6A1E8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partnerships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C87D5-3D9D-7624-A600-B5C3191B6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52600"/>
            <a:ext cx="8640960" cy="4844752"/>
          </a:xfrm>
        </p:spPr>
        <p:txBody>
          <a:bodyPr/>
          <a:lstStyle/>
          <a:p>
            <a:r>
              <a:rPr lang="en-US" sz="2800" i="1" dirty="0"/>
              <a:t>Association</a:t>
            </a:r>
            <a:r>
              <a:rPr lang="en-US" sz="2800" dirty="0"/>
              <a:t>: Participation in an accreditation or membership-based program</a:t>
            </a:r>
          </a:p>
          <a:p>
            <a:r>
              <a:rPr lang="en-US" sz="2800" i="1" dirty="0"/>
              <a:t>Network partnerships</a:t>
            </a:r>
            <a:r>
              <a:rPr lang="en-US" sz="2800" dirty="0"/>
              <a:t>: Separate organizational identities are maintained within a set of collaborative relationships</a:t>
            </a:r>
          </a:p>
          <a:p>
            <a:r>
              <a:rPr lang="en-US" sz="2800" i="1" dirty="0"/>
              <a:t>Sub-contract</a:t>
            </a:r>
            <a:r>
              <a:rPr lang="en-US" sz="2800" dirty="0"/>
              <a:t>: One organization is contracted by another to implement or operate a program</a:t>
            </a:r>
          </a:p>
          <a:p>
            <a:r>
              <a:rPr lang="en-US" sz="2800" i="1" dirty="0"/>
              <a:t>Co-production</a:t>
            </a:r>
            <a:r>
              <a:rPr lang="en-US" sz="2800" dirty="0"/>
              <a:t>: Partnership agreement (MOU), joint venture, or consortium arrangement</a:t>
            </a:r>
          </a:p>
        </p:txBody>
      </p:sp>
    </p:spTree>
    <p:extLst>
      <p:ext uri="{BB962C8B-B14F-4D97-AF65-F5344CB8AC3E}">
        <p14:creationId xmlns:p14="http://schemas.microsoft.com/office/powerpoint/2010/main" val="870278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1143000"/>
          </a:xfrm>
        </p:spPr>
        <p:txBody>
          <a:bodyPr/>
          <a:lstStyle/>
          <a:p>
            <a:r>
              <a:rPr lang="en-US" dirty="0"/>
              <a:t>Benefits of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Broad analysis improves the quality of solutions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Response capacity is more diversified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Useful for reopening deadlocked negotiations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Risk of impasse is </a:t>
            </a:r>
            <a:r>
              <a:rPr lang="en-US" sz="2800" dirty="0" err="1"/>
              <a:t>minimised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Process ensures that each stakeholder’s interests are considered in any agreement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Parties retain ownership of the solution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Parties most familiar with the problem find solutions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Participation enhances acceptance of solution and willingness to implement it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Potential to develop cost-effective innovative solutions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3729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Partnership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496944" cy="4608512"/>
          </a:xfrm>
        </p:spPr>
        <p:txBody>
          <a:bodyPr/>
          <a:lstStyle/>
          <a:p>
            <a:r>
              <a:rPr lang="en-US" dirty="0"/>
              <a:t>Critical to the collaborative process is the opportunity and capacity to participate. </a:t>
            </a:r>
          </a:p>
          <a:p>
            <a:r>
              <a:rPr lang="en-US" dirty="0"/>
              <a:t>Genuine partnership in tourism therefore may not mean the end of politics but instead providing a structure by which the full range of opinions and perspectives of those impacted by tourism can be heard and addressed </a:t>
            </a:r>
          </a:p>
        </p:txBody>
      </p:sp>
    </p:spTree>
    <p:extLst>
      <p:ext uri="{BB962C8B-B14F-4D97-AF65-F5344CB8AC3E}">
        <p14:creationId xmlns:p14="http://schemas.microsoft.com/office/powerpoint/2010/main" val="2907910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US" dirty="0"/>
              <a:t>Implementation Issues of Tourism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896544"/>
          </a:xfrm>
        </p:spPr>
        <p:txBody>
          <a:bodyPr/>
          <a:lstStyle/>
          <a:p>
            <a:r>
              <a:rPr lang="en-US" sz="2800" dirty="0"/>
              <a:t>Represent compromises between conflicting values of stakeholders.</a:t>
            </a:r>
          </a:p>
          <a:p>
            <a:pPr lvl="1"/>
            <a:r>
              <a:rPr lang="en-US" sz="2600" dirty="0"/>
              <a:t>Between key stakeholders and interests within the policy development and implementation structure.</a:t>
            </a:r>
          </a:p>
          <a:p>
            <a:pPr lvl="1"/>
            <a:r>
              <a:rPr lang="en-US" sz="2600" dirty="0"/>
              <a:t>Between key stakeholders and interests upon whom implementation will have an impact.</a:t>
            </a:r>
          </a:p>
          <a:p>
            <a:r>
              <a:rPr lang="en-US" sz="2800" dirty="0"/>
              <a:t>Framed without attention being given to the way in which underlying forces (particularly economic ones) and policy decisions outside of tourism will affect them.</a:t>
            </a:r>
          </a:p>
        </p:txBody>
      </p:sp>
    </p:spTree>
    <p:extLst>
      <p:ext uri="{BB962C8B-B14F-4D97-AF65-F5344CB8AC3E}">
        <p14:creationId xmlns:p14="http://schemas.microsoft.com/office/powerpoint/2010/main" val="1101186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en-US" dirty="0" err="1"/>
              <a:t>Metagovernance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896544"/>
          </a:xfrm>
        </p:spPr>
        <p:txBody>
          <a:bodyPr/>
          <a:lstStyle/>
          <a:p>
            <a:r>
              <a:rPr lang="en-US" dirty="0"/>
              <a:t>A counter process to the tendencies of the “withdrawal” of the state from governance, whereby political authorities at national and other levels are more involved in </a:t>
            </a:r>
            <a:r>
              <a:rPr lang="en-US" dirty="0" err="1"/>
              <a:t>organising</a:t>
            </a:r>
            <a:r>
              <a:rPr lang="en-US" dirty="0"/>
              <a:t> the self-</a:t>
            </a:r>
            <a:r>
              <a:rPr lang="en-US" dirty="0" err="1"/>
              <a:t>organisation</a:t>
            </a:r>
            <a:r>
              <a:rPr lang="en-US" dirty="0"/>
              <a:t> of partnerships, networks and governance regimes</a:t>
            </a:r>
          </a:p>
          <a:p>
            <a:r>
              <a:rPr lang="en-US" dirty="0"/>
              <a:t>The governance of governance</a:t>
            </a:r>
          </a:p>
          <a:p>
            <a:r>
              <a:rPr lang="en-US" dirty="0"/>
              <a:t>Policy and governance failure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06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1059904"/>
          </a:xfrm>
        </p:spPr>
        <p:txBody>
          <a:bodyPr/>
          <a:lstStyle/>
          <a:p>
            <a:r>
              <a:rPr lang="en-US" dirty="0"/>
              <a:t>The Governance of Tourism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392488"/>
          </a:xfrm>
        </p:spPr>
        <p:txBody>
          <a:bodyPr/>
          <a:lstStyle/>
          <a:p>
            <a:r>
              <a:rPr lang="en-US" dirty="0"/>
              <a:t>Many studies of governance in tourism have tended to focus on the techniques or methods of governance rather than the values that may underlie the selection of particular interventions.</a:t>
            </a:r>
          </a:p>
          <a:p>
            <a:r>
              <a:rPr lang="en-US" dirty="0"/>
              <a:t>What values or political philosophies lead to the selection of a particular policy intervention and what was the range of choices?</a:t>
            </a:r>
          </a:p>
        </p:txBody>
      </p:sp>
    </p:spTree>
    <p:extLst>
      <p:ext uri="{BB962C8B-B14F-4D97-AF65-F5344CB8AC3E}">
        <p14:creationId xmlns:p14="http://schemas.microsoft.com/office/powerpoint/2010/main" val="2870655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896544"/>
          </a:xfrm>
        </p:spPr>
        <p:txBody>
          <a:bodyPr/>
          <a:lstStyle/>
          <a:p>
            <a:r>
              <a:rPr lang="en-US" dirty="0"/>
              <a:t>The changing role of government – the public sector – in governing tourism and the changing notion of governance itself. </a:t>
            </a:r>
          </a:p>
          <a:p>
            <a:r>
              <a:rPr lang="en-US" dirty="0"/>
              <a:t>Steering and public-private partnerships</a:t>
            </a:r>
          </a:p>
          <a:p>
            <a:r>
              <a:rPr lang="en-US" dirty="0"/>
              <a:t>Governance occurs over multiple scales and levels</a:t>
            </a:r>
          </a:p>
          <a:p>
            <a:r>
              <a:rPr lang="en-US" dirty="0"/>
              <a:t>Vital for policy and planning</a:t>
            </a:r>
          </a:p>
        </p:txBody>
      </p:sp>
    </p:spTree>
    <p:extLst>
      <p:ext uri="{BB962C8B-B14F-4D97-AF65-F5344CB8AC3E}">
        <p14:creationId xmlns:p14="http://schemas.microsoft.com/office/powerpoint/2010/main" val="326069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Objectives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72816"/>
            <a:ext cx="8712968" cy="48965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cs typeface="Arial" charset="0"/>
              </a:rPr>
              <a:t>Understand the development of the concept of governance and its key characteristics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cs typeface="Arial" charset="0"/>
              </a:rPr>
              <a:t>Understand the </a:t>
            </a:r>
            <a:r>
              <a:rPr lang="en-US" sz="2800" dirty="0" err="1">
                <a:cs typeface="Arial" charset="0"/>
              </a:rPr>
              <a:t>reorganisation</a:t>
            </a:r>
            <a:r>
              <a:rPr lang="en-US" sz="2800" dirty="0">
                <a:cs typeface="Arial" charset="0"/>
              </a:rPr>
              <a:t> of the state 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cs typeface="Arial" charset="0"/>
              </a:rPr>
              <a:t>Recognise</a:t>
            </a:r>
            <a:r>
              <a:rPr lang="en-US" sz="2800" dirty="0">
                <a:cs typeface="Arial" charset="0"/>
              </a:rPr>
              <a:t> the importance of multi-level governance, particularly in policy areas that have become highly </a:t>
            </a:r>
            <a:r>
              <a:rPr lang="en-US" sz="2800" dirty="0" err="1">
                <a:cs typeface="Arial" charset="0"/>
              </a:rPr>
              <a:t>globalised</a:t>
            </a:r>
            <a:endParaRPr lang="en-US" sz="28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cs typeface="Arial" charset="0"/>
              </a:rPr>
              <a:t>Appreciate the complexity of governance in contemporary tourism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cs typeface="Arial" charset="0"/>
              </a:rPr>
              <a:t>Understand the major roles of government in contemporary tourism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cs typeface="Arial" charset="0"/>
              </a:rPr>
              <a:t>Identify different types of tourism policy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Governance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Designing and implementing public policy and strategy for tourism</a:t>
            </a:r>
          </a:p>
          <a:p>
            <a:r>
              <a:rPr lang="en-US"/>
              <a:t>Coordination of government, private sector and non-government actors</a:t>
            </a:r>
          </a:p>
          <a:p>
            <a:r>
              <a:rPr lang="en-US"/>
              <a:t>All scales</a:t>
            </a:r>
          </a:p>
          <a:p>
            <a:r>
              <a:rPr lang="en-US"/>
              <a:t>Shift from government to governance</a:t>
            </a:r>
          </a:p>
          <a:p>
            <a:r>
              <a:rPr lang="en-US"/>
              <a:t>Nation state is important in tourism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Governance in Tourism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89654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Governance as the act of governing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major concern to stakeholders in tourism</a:t>
            </a:r>
            <a:r>
              <a:rPr lang="en-NZ" dirty="0">
                <a:effectLst/>
              </a:rPr>
              <a:t> </a:t>
            </a:r>
          </a:p>
          <a:p>
            <a:r>
              <a:rPr lang="en-NZ" dirty="0"/>
              <a:t>The design, implementation and monitoring of public policies and strategies with respect to how the state intervenes in tourism</a:t>
            </a:r>
          </a:p>
          <a:p>
            <a:pPr lvl="1"/>
            <a:r>
              <a:rPr lang="en-NZ" dirty="0"/>
              <a:t>Corporate governance is related to but separate from state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4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84976" cy="1143000"/>
          </a:xfrm>
        </p:spPr>
        <p:txBody>
          <a:bodyPr/>
          <a:lstStyle/>
          <a:p>
            <a:r>
              <a:rPr lang="en-US" dirty="0"/>
              <a:t>From Government to Governance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856984" cy="5256584"/>
          </a:xfrm>
        </p:spPr>
        <p:txBody>
          <a:bodyPr/>
          <a:lstStyle/>
          <a:p>
            <a:r>
              <a:rPr lang="en-US" dirty="0"/>
              <a:t>Role of government and the state has changed in many economically developed countries</a:t>
            </a:r>
          </a:p>
          <a:p>
            <a:r>
              <a:rPr lang="en-US" dirty="0"/>
              <a:t>Complex elements of governance</a:t>
            </a:r>
          </a:p>
          <a:p>
            <a:r>
              <a:rPr lang="en-US" dirty="0"/>
              <a:t>Role of State</a:t>
            </a:r>
          </a:p>
          <a:p>
            <a:pPr lvl="1"/>
            <a:r>
              <a:rPr lang="en-US" dirty="0"/>
              <a:t>Sub national (local state)</a:t>
            </a:r>
          </a:p>
          <a:p>
            <a:pPr lvl="1"/>
            <a:r>
              <a:rPr lang="en-US" dirty="0"/>
              <a:t>Supra-national organizations (e.g. EU)</a:t>
            </a:r>
          </a:p>
          <a:p>
            <a:pPr lvl="1"/>
            <a:r>
              <a:rPr lang="en-US" dirty="0"/>
              <a:t>Trans-territorial organizations (cross-border)</a:t>
            </a:r>
          </a:p>
          <a:p>
            <a:r>
              <a:rPr lang="en-US" dirty="0"/>
              <a:t>State remains important. State has power to change how it governs.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568952" cy="1143000"/>
          </a:xfrm>
        </p:spPr>
        <p:txBody>
          <a:bodyPr/>
          <a:lstStyle/>
          <a:p>
            <a:r>
              <a:rPr lang="en-US" dirty="0"/>
              <a:t>Elements of Contemporary Governance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772816"/>
            <a:ext cx="8928992" cy="4824536"/>
          </a:xfrm>
        </p:spPr>
        <p:txBody>
          <a:bodyPr/>
          <a:lstStyle/>
          <a:p>
            <a:r>
              <a:rPr lang="en-US" dirty="0"/>
              <a:t>change in political practices involving, amongst other things:</a:t>
            </a:r>
          </a:p>
          <a:p>
            <a:pPr lvl="1"/>
            <a:r>
              <a:rPr lang="en-US" dirty="0"/>
              <a:t>increasing </a:t>
            </a:r>
            <a:r>
              <a:rPr lang="en-US" dirty="0" err="1"/>
              <a:t>globalisation</a:t>
            </a:r>
            <a:endParaRPr lang="en-US" dirty="0"/>
          </a:p>
          <a:p>
            <a:pPr lvl="1"/>
            <a:r>
              <a:rPr lang="en-US" dirty="0"/>
              <a:t>the rise of networks that cross the public-private divide</a:t>
            </a:r>
          </a:p>
          <a:p>
            <a:pPr lvl="1"/>
            <a:r>
              <a:rPr lang="en-US" dirty="0"/>
              <a:t>the marketization and </a:t>
            </a:r>
            <a:r>
              <a:rPr lang="en-US" dirty="0" err="1"/>
              <a:t>corporatisation</a:t>
            </a:r>
            <a:r>
              <a:rPr lang="en-US" dirty="0"/>
              <a:t> of the state</a:t>
            </a:r>
          </a:p>
          <a:p>
            <a:pPr lvl="1"/>
            <a:r>
              <a:rPr lang="en-US" dirty="0"/>
              <a:t>increasing institutional fragmentation </a:t>
            </a:r>
          </a:p>
        </p:txBody>
      </p:sp>
    </p:spTree>
    <p:extLst>
      <p:ext uri="{BB962C8B-B14F-4D97-AF65-F5344CB8AC3E}">
        <p14:creationId xmlns:p14="http://schemas.microsoft.com/office/powerpoint/2010/main" val="2052089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r>
              <a:rPr lang="en-US" dirty="0"/>
              <a:t>Scales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712968" cy="5400600"/>
          </a:xfrm>
        </p:spPr>
        <p:txBody>
          <a:bodyPr/>
          <a:lstStyle/>
          <a:p>
            <a:r>
              <a:rPr lang="en-US" dirty="0"/>
              <a:t>Multi-level governance</a:t>
            </a:r>
          </a:p>
          <a:p>
            <a:pPr lvl="1"/>
            <a:r>
              <a:rPr lang="en-US" dirty="0"/>
              <a:t>International </a:t>
            </a:r>
          </a:p>
          <a:p>
            <a:pPr lvl="1"/>
            <a:r>
              <a:rPr lang="en-US" dirty="0"/>
              <a:t>Complex</a:t>
            </a:r>
          </a:p>
          <a:p>
            <a:r>
              <a:rPr lang="en-US" dirty="0"/>
              <a:t>P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olicy fields that are internationalized and have “stretched” state governance include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aviation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environment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human rights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international trade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migration</a:t>
            </a:r>
            <a:r>
              <a:rPr lang="en-NZ" dirty="0">
                <a:effectLst/>
              </a:rPr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C103A0-564A-65CA-6977-594ACFCFB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Multi-level governance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20C5DF40-EEC1-BED2-49E6-B2546FED94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600" y="1786732"/>
            <a:ext cx="8178799" cy="417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04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of Government in Tourism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81200"/>
            <a:ext cx="7846640" cy="46881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Varies by scale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Varies by jurisdiction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Changes over time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Roles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Coordination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Planning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Regulation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Entrepreneurship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Stimulation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Promotion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Overall role of protecting the public interest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715</Words>
  <Application>Microsoft Office PowerPoint</Application>
  <PresentationFormat>On-screen Show (4:3)</PresentationFormat>
  <Paragraphs>105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Blank Presentation</vt:lpstr>
      <vt:lpstr>Contemporary Tourism</vt:lpstr>
      <vt:lpstr>Lecture Objectives</vt:lpstr>
      <vt:lpstr>Governance</vt:lpstr>
      <vt:lpstr>Governance in Tourism</vt:lpstr>
      <vt:lpstr>From Government to Governance</vt:lpstr>
      <vt:lpstr>Elements of Contemporary Governance</vt:lpstr>
      <vt:lpstr>Scales</vt:lpstr>
      <vt:lpstr>Multi-level governance</vt:lpstr>
      <vt:lpstr>Roles of Government in Tourism</vt:lpstr>
      <vt:lpstr>Types of Regulation</vt:lpstr>
      <vt:lpstr>Partnerships</vt:lpstr>
      <vt:lpstr>Public-Private Partnerships</vt:lpstr>
      <vt:lpstr>Different partnerships</vt:lpstr>
      <vt:lpstr>Benefits of Collaboration</vt:lpstr>
      <vt:lpstr>Partnership structures</vt:lpstr>
      <vt:lpstr>Implementation Issues of Tourism Policy</vt:lpstr>
      <vt:lpstr>Metagovernance</vt:lpstr>
      <vt:lpstr>The Governance of Tourism Governance</vt:lpstr>
      <vt:lpstr>Summary of Key Points</vt:lpstr>
    </vt:vector>
  </TitlesOfParts>
  <Company>chris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Sally North</cp:lastModifiedBy>
  <cp:revision>16</cp:revision>
  <dcterms:created xsi:type="dcterms:W3CDTF">2007-08-18T14:24:50Z</dcterms:created>
  <dcterms:modified xsi:type="dcterms:W3CDTF">2023-01-07T15:20:01Z</dcterms:modified>
</cp:coreProperties>
</file>